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1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0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FA967D-33D5-45E7-B65A-BF07CB55CE6E}" type="datetimeFigureOut">
              <a:rPr lang="ru-RU" smtClean="0"/>
              <a:pPr/>
              <a:t>05.11.2014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64E795-A11D-42BB-A1F0-0F146E33131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357298"/>
            <a:ext cx="7851648" cy="171451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/>
              <a:t>Паралельність прямої і площини</a:t>
            </a:r>
            <a:endParaRPr lang="uk-UA" sz="4400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4696" cy="50006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Геометрія 10 клас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3929066"/>
            <a:ext cx="8715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76425" algn="r"/>
            <a:r>
              <a:rPr lang="uk-UA" sz="2400" dirty="0" smtClean="0"/>
              <a:t>Підготувала: </a:t>
            </a:r>
          </a:p>
          <a:p>
            <a:pPr marL="1876425" algn="r"/>
            <a:r>
              <a:rPr lang="uk-UA" sz="2400" dirty="0" smtClean="0"/>
              <a:t>Голуб Г.С.,учитель  математики </a:t>
            </a:r>
          </a:p>
          <a:p>
            <a:pPr marL="803275" algn="r"/>
            <a:r>
              <a:rPr lang="uk-UA" sz="2400" dirty="0" smtClean="0"/>
              <a:t>Соколовобалківської загальноосвітньої школи І-ІІІ ст. </a:t>
            </a:r>
            <a:r>
              <a:rPr lang="uk-UA" sz="2400" dirty="0" err="1" smtClean="0"/>
              <a:t>Новосанжарської</a:t>
            </a:r>
            <a:r>
              <a:rPr lang="uk-UA" sz="2400" dirty="0" smtClean="0"/>
              <a:t> районної ради Полтавської області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86050" y="5643578"/>
            <a:ext cx="6143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 err="1" smtClean="0"/>
              <a:t>Блог</a:t>
            </a:r>
            <a:r>
              <a:rPr lang="uk-UA" dirty="0" smtClean="0"/>
              <a:t>: </a:t>
            </a:r>
            <a:r>
              <a:rPr lang="en-US" sz="2000" i="1" spc="300" dirty="0" smtClean="0"/>
              <a:t>http://gsgolub.elitno.net </a:t>
            </a:r>
            <a:endParaRPr lang="uk-UA" sz="2000" i="1" spc="300" dirty="0"/>
          </a:p>
        </p:txBody>
      </p:sp>
      <p:sp>
        <p:nvSpPr>
          <p:cNvPr id="7" name="TextBox 6"/>
          <p:cNvSpPr txBox="1"/>
          <p:nvPr/>
        </p:nvSpPr>
        <p:spPr>
          <a:xfrm>
            <a:off x="1643042" y="3500438"/>
            <a:ext cx="614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Підручник: О.Я. </a:t>
            </a:r>
            <a:r>
              <a:rPr lang="uk-UA" smtClean="0"/>
              <a:t>Біляніна, </a:t>
            </a:r>
            <a:r>
              <a:rPr lang="uk-UA" sz="2000" dirty="0" smtClean="0"/>
              <a:t>Г.І.</a:t>
            </a:r>
            <a:r>
              <a:rPr lang="uk-UA" sz="2000" dirty="0" err="1" smtClean="0"/>
              <a:t>Білянін</a:t>
            </a:r>
            <a:r>
              <a:rPr lang="uk-UA" sz="2000" dirty="0" smtClean="0"/>
              <a:t>, В.О.Швець</a:t>
            </a:r>
            <a:endParaRPr lang="uk-UA" sz="2400" i="1" spc="300" dirty="0" smtClean="0"/>
          </a:p>
          <a:p>
            <a:pPr algn="r"/>
            <a:endParaRPr lang="uk-UA" sz="2000" i="1" spc="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5857884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err="1" smtClean="0"/>
              <a:t>Наслідки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з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теореми</a:t>
            </a:r>
            <a:endParaRPr lang="ru-RU" sz="40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1472" y="1071546"/>
            <a:ext cx="61436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1.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пряма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 то  через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кожну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точку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провести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пряму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прямій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34242" y="428604"/>
            <a:ext cx="300975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71472" y="3357562"/>
            <a:ext cx="5786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безліч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прямих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одній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2500306"/>
            <a:ext cx="2643174" cy="21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00034" y="4857760"/>
            <a:ext cx="59293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пряма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перетинаються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то вона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прямій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їхнього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перетину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39615" y="4786322"/>
            <a:ext cx="2904385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err="1" smtClean="0"/>
              <a:t>Висновки</a:t>
            </a:r>
            <a:endParaRPr lang="ru-RU" sz="40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1472" y="1071546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через точку А поза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площиною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провести: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1500174"/>
            <a:ext cx="6715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безліч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прямих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паралельних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площині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Cambria Math"/>
                <a:ea typeface="Cambria Math"/>
                <a:cs typeface="Times New Roman" pitchFamily="18" charset="0"/>
              </a:rPr>
              <a:t>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2143116"/>
            <a:ext cx="71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одну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пряму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паралельну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прямій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площини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Cambria Math"/>
                <a:ea typeface="Cambria Math"/>
                <a:cs typeface="Times New Roman" pitchFamily="18" charset="0"/>
              </a:rPr>
              <a:t>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472" y="271462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безліч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прямих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мимобіжних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прямою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площини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Cambria Math"/>
                <a:ea typeface="Cambria Math"/>
                <a:cs typeface="Times New Roman" pitchFamily="18" charset="0"/>
              </a:rPr>
              <a:t>𝛼.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араллелограмм 10"/>
          <p:cNvSpPr/>
          <p:nvPr/>
        </p:nvSpPr>
        <p:spPr>
          <a:xfrm>
            <a:off x="2714612" y="5000636"/>
            <a:ext cx="4786346" cy="1143008"/>
          </a:xfrm>
          <a:prstGeom prst="parallelogram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3071802" y="4286256"/>
            <a:ext cx="4357718" cy="714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214678" y="3857628"/>
            <a:ext cx="4357718" cy="78581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 flipV="1">
            <a:off x="2571736" y="3857628"/>
            <a:ext cx="5286412" cy="64294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3000364" y="5572140"/>
            <a:ext cx="4357718" cy="714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3286116" y="5072074"/>
            <a:ext cx="2143140" cy="10001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6200000" flipV="1">
            <a:off x="5929322" y="5214950"/>
            <a:ext cx="1071570" cy="7858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0800000">
            <a:off x="3071802" y="5072074"/>
            <a:ext cx="3929090" cy="10001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0" grpId="0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033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sz="3100" b="1" dirty="0" smtClean="0">
                <a:latin typeface="Times New Roman" pitchFamily="18" charset="0"/>
                <a:cs typeface="Times New Roman" pitchFamily="18" charset="0"/>
              </a:rPr>
              <a:t>СПИСОК ВИКОРИСТАНИХ ДЖЕРЕЛ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О.Я. </a:t>
            </a:r>
            <a:r>
              <a:rPr lang="uk-UA" dirty="0" err="1" smtClean="0"/>
              <a:t>Біляніна</a:t>
            </a:r>
            <a:r>
              <a:rPr lang="uk-UA" dirty="0" smtClean="0"/>
              <a:t>, Геометрія 10 клас: Підручник для загальноосвітніх  навчальних закладів. Академічний рівень/О.Я. </a:t>
            </a:r>
            <a:r>
              <a:rPr lang="uk-UA" dirty="0" err="1" smtClean="0"/>
              <a:t>Біляніна</a:t>
            </a:r>
            <a:r>
              <a:rPr lang="uk-UA" dirty="0" smtClean="0"/>
              <a:t>, Г.І. </a:t>
            </a:r>
            <a:r>
              <a:rPr lang="uk-UA" dirty="0" err="1" smtClean="0"/>
              <a:t>Білянін</a:t>
            </a:r>
            <a:r>
              <a:rPr lang="uk-UA" dirty="0" smtClean="0"/>
              <a:t>, В.О. Швець – Київ «</a:t>
            </a:r>
            <a:r>
              <a:rPr lang="uk-UA" dirty="0" err="1" smtClean="0"/>
              <a:t>Генеза</a:t>
            </a:r>
            <a:r>
              <a:rPr lang="uk-UA" dirty="0" smtClean="0"/>
              <a:t>» 2010.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Бабенко С. П. </a:t>
            </a:r>
            <a:r>
              <a:rPr lang="uk-UA" dirty="0" err="1" smtClean="0"/>
              <a:t>Усi</a:t>
            </a:r>
            <a:r>
              <a:rPr lang="uk-UA" dirty="0" smtClean="0"/>
              <a:t> уроки геометрії. 10 клас. Академічний рівень. — Х.:Вид. група «Основа», 2010. — 318, [2] с.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М. І. Бурда, Н. А. </a:t>
            </a:r>
            <a:r>
              <a:rPr lang="uk-UA" dirty="0" err="1" smtClean="0"/>
              <a:t>Тарасенкова</a:t>
            </a:r>
            <a:r>
              <a:rPr lang="uk-UA" dirty="0" smtClean="0"/>
              <a:t>. Геометрія 10 клас: Підручник для загальноосвітніх  навчальних закладів. Академічний рівень/ Видавництво «</a:t>
            </a:r>
            <a:r>
              <a:rPr lang="uk-UA" dirty="0" err="1" smtClean="0"/>
              <a:t>Зодіак-ЕКО</a:t>
            </a:r>
            <a:r>
              <a:rPr lang="uk-UA" dirty="0" smtClean="0"/>
              <a:t>», 2010.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7407"/>
          <a:stretch>
            <a:fillRect/>
          </a:stretch>
        </p:blipFill>
        <p:spPr bwMode="auto">
          <a:xfrm>
            <a:off x="571472" y="1214422"/>
            <a:ext cx="8023917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Перевірка домашньої роботи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6153" y="3164931"/>
            <a:ext cx="2573565" cy="3050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357290" y="3000372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Запитання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286644" y="4143380"/>
            <a:ext cx="428628" cy="21431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000892" y="4857760"/>
            <a:ext cx="785818" cy="35719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7715272" y="4214818"/>
            <a:ext cx="285752" cy="14287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7786710" y="4857760"/>
            <a:ext cx="571504" cy="35719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7286644" y="4143380"/>
            <a:ext cx="714380" cy="1588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7000892" y="4857760"/>
            <a:ext cx="1285884" cy="20924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428596" y="3500438"/>
            <a:ext cx="58579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Чим є КМ для трикутника ОА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? Чому?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71472" y="4000504"/>
            <a:ext cx="58579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Назвіть середні лінії  інших трикутників?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71472" y="4500570"/>
            <a:ext cx="58579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Сформулюйте властивість середньої лінії трикутника.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00034" y="5357826"/>
            <a:ext cx="76438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Що можна сказати про трикутники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KMN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та АВС?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1472" y="6072206"/>
            <a:ext cx="76438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Назвіть правильну відповідь до задачі.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7" grpId="0"/>
      <p:bldP spid="28" grpId="0"/>
      <p:bldP spid="29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араллелограмм 18"/>
          <p:cNvSpPr/>
          <p:nvPr/>
        </p:nvSpPr>
        <p:spPr>
          <a:xfrm>
            <a:off x="4071934" y="4214818"/>
            <a:ext cx="4500594" cy="1785950"/>
          </a:xfrm>
          <a:prstGeom prst="parallelogram">
            <a:avLst>
              <a:gd name="adj" fmla="val 5429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Перевірка домашньої роботи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57290" y="2714620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Запитання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85720" y="3214686"/>
            <a:ext cx="34290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Що можна сказати про трикутники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OKP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OMZ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0" y="5572140"/>
            <a:ext cx="47149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Нехай ОМ =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х,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тоді ОК =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х – 6,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142984"/>
            <a:ext cx="8415367" cy="1476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Прямоугольник 20"/>
          <p:cNvSpPr/>
          <p:nvPr/>
        </p:nvSpPr>
        <p:spPr>
          <a:xfrm rot="10962602" flipV="1">
            <a:off x="7227354" y="5581215"/>
            <a:ext cx="3962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latin typeface="Cambria Math"/>
                <a:ea typeface="Cambria Math"/>
              </a:rPr>
              <a:t>𝛼</a:t>
            </a:r>
            <a:endParaRPr lang="ru-RU" sz="28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072198" y="4857760"/>
            <a:ext cx="425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Р</a:t>
            </a:r>
            <a:endParaRPr lang="ru-RU" sz="2800" b="1" dirty="0"/>
          </a:p>
        </p:txBody>
      </p:sp>
      <p:sp>
        <p:nvSpPr>
          <p:cNvPr id="24" name="Овал 23"/>
          <p:cNvSpPr/>
          <p:nvPr/>
        </p:nvSpPr>
        <p:spPr>
          <a:xfrm flipV="1">
            <a:off x="6143636" y="4572008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 flipV="1">
            <a:off x="7286644" y="4357694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7643834" y="4143380"/>
            <a:ext cx="396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Z</a:t>
            </a:r>
            <a:endParaRPr lang="ru-RU" sz="2800" b="1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6036479" y="4250537"/>
            <a:ext cx="642942" cy="14287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 flipH="1" flipV="1">
            <a:off x="6929454" y="3714752"/>
            <a:ext cx="1214446" cy="21431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Овал 35"/>
          <p:cNvSpPr/>
          <p:nvPr/>
        </p:nvSpPr>
        <p:spPr>
          <a:xfrm flipV="1">
            <a:off x="6286512" y="3929066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 flipV="1">
            <a:off x="7500958" y="3143248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000760" y="3357562"/>
            <a:ext cx="447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K</a:t>
            </a:r>
            <a:endParaRPr lang="ru-RU" sz="2800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786710" y="2714620"/>
            <a:ext cx="5196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M</a:t>
            </a:r>
            <a:endParaRPr lang="ru-RU" sz="2800" b="1" dirty="0"/>
          </a:p>
        </p:txBody>
      </p:sp>
      <p:cxnSp>
        <p:nvCxnSpPr>
          <p:cNvPr id="40" name="Прямая соединительная линия 39"/>
          <p:cNvCxnSpPr>
            <a:stCxn id="19" idx="5"/>
          </p:cNvCxnSpPr>
          <p:nvPr/>
        </p:nvCxnSpPr>
        <p:spPr>
          <a:xfrm rot="10800000" flipH="1">
            <a:off x="4556793" y="4500573"/>
            <a:ext cx="2872726" cy="607221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stCxn id="19" idx="5"/>
            <a:endCxn id="37" idx="1"/>
          </p:cNvCxnSpPr>
          <p:nvPr/>
        </p:nvCxnSpPr>
        <p:spPr>
          <a:xfrm rot="10800000" flipH="1">
            <a:off x="4556792" y="3326177"/>
            <a:ext cx="2975551" cy="1781617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4357686" y="5143512"/>
            <a:ext cx="48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O</a:t>
            </a:r>
            <a:endParaRPr lang="ru-RU" sz="2800" b="1" dirty="0"/>
          </a:p>
        </p:txBody>
      </p:sp>
      <p:sp>
        <p:nvSpPr>
          <p:cNvPr id="49" name="Овал 48"/>
          <p:cNvSpPr/>
          <p:nvPr/>
        </p:nvSpPr>
        <p:spPr>
          <a:xfrm flipV="1">
            <a:off x="4500562" y="5000636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28596" y="4572008"/>
          <a:ext cx="1752600" cy="876300"/>
        </p:xfrm>
        <a:graphic>
          <a:graphicData uri="http://schemas.openxmlformats.org/presentationml/2006/ole">
            <p:oleObj spid="_x0000_s2051" name="Equation" r:id="rId4" imgW="787320" imgH="393480" progId="Equation.3">
              <p:embed/>
            </p:oleObj>
          </a:graphicData>
        </a:graphic>
      </p:graphicFrame>
      <p:sp>
        <p:nvSpPr>
          <p:cNvPr id="52" name="Прямоугольник 51"/>
          <p:cNvSpPr/>
          <p:nvPr/>
        </p:nvSpPr>
        <p:spPr>
          <a:xfrm>
            <a:off x="2786050" y="6143644"/>
            <a:ext cx="59293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Назвіть правильну відповідь до задачі.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2" name="Object 3"/>
          <p:cNvGraphicFramePr>
            <a:graphicFrameLocks noChangeAspect="1"/>
          </p:cNvGraphicFramePr>
          <p:nvPr/>
        </p:nvGraphicFramePr>
        <p:xfrm>
          <a:off x="498475" y="5981700"/>
          <a:ext cx="1470025" cy="876300"/>
        </p:xfrm>
        <a:graphic>
          <a:graphicData uri="http://schemas.openxmlformats.org/presentationml/2006/ole">
            <p:oleObj spid="_x0000_s2052" name="Equation" r:id="rId5" imgW="660240" imgH="393480" progId="Equation.3">
              <p:embed/>
            </p:oleObj>
          </a:graphicData>
        </a:graphic>
      </p:graphicFrame>
      <p:sp>
        <p:nvSpPr>
          <p:cNvPr id="43" name="Параллелограмм 42"/>
          <p:cNvSpPr/>
          <p:nvPr/>
        </p:nvSpPr>
        <p:spPr>
          <a:xfrm rot="9982680" flipV="1">
            <a:off x="4032751" y="3056332"/>
            <a:ext cx="4424077" cy="1640916"/>
          </a:xfrm>
          <a:prstGeom prst="parallelogram">
            <a:avLst>
              <a:gd name="adj" fmla="val 0"/>
            </a:avLst>
          </a:prstGeom>
          <a:solidFill>
            <a:srgbClr val="FFFF00">
              <a:alpha val="32000"/>
            </a:srgb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7" grpId="0"/>
      <p:bldP spid="30" grpId="0"/>
      <p:bldP spid="31" grpId="0"/>
      <p:bldP spid="21" grpId="0"/>
      <p:bldP spid="22" grpId="0"/>
      <p:bldP spid="24" grpId="0" animBg="1"/>
      <p:bldP spid="25" grpId="0" animBg="1"/>
      <p:bldP spid="26" grpId="0"/>
      <p:bldP spid="36" grpId="0" animBg="1"/>
      <p:bldP spid="37" grpId="0" animBg="1"/>
      <p:bldP spid="38" grpId="0"/>
      <p:bldP spid="39" grpId="0"/>
      <p:bldP spid="48" grpId="0"/>
      <p:bldP spid="49" grpId="0" animBg="1"/>
      <p:bldP spid="52" grpId="0"/>
      <p:bldP spid="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араллелограмм 4"/>
          <p:cNvSpPr/>
          <p:nvPr/>
        </p:nvSpPr>
        <p:spPr>
          <a:xfrm>
            <a:off x="4714876" y="3571876"/>
            <a:ext cx="4429124" cy="1214446"/>
          </a:xfrm>
          <a:prstGeom prst="parallelogram">
            <a:avLst>
              <a:gd name="adj" fmla="val 5429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2" name="Параллелограмм 71"/>
          <p:cNvSpPr/>
          <p:nvPr/>
        </p:nvSpPr>
        <p:spPr>
          <a:xfrm rot="11016539" flipV="1">
            <a:off x="5425858" y="1976663"/>
            <a:ext cx="3738853" cy="2272890"/>
          </a:xfrm>
          <a:prstGeom prst="parallelogram">
            <a:avLst>
              <a:gd name="adj" fmla="val 0"/>
            </a:avLst>
          </a:prstGeom>
          <a:solidFill>
            <a:srgbClr val="FFFF00">
              <a:alpha val="32000"/>
            </a:srgb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438896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Перевірка домашньої роботи</a:t>
            </a:r>
            <a:endParaRPr lang="ru-RU" sz="32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000892" y="2214554"/>
            <a:ext cx="1500198" cy="7143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 flipV="1">
            <a:off x="6357950" y="407194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flipV="1">
            <a:off x="8429652" y="221455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929322" y="3714752"/>
            <a:ext cx="4074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T</a:t>
            </a:r>
            <a:endParaRPr lang="ru-RU" sz="2800" b="1" dirty="0"/>
          </a:p>
        </p:txBody>
      </p:sp>
      <p:cxnSp>
        <p:nvCxnSpPr>
          <p:cNvPr id="16" name="Прямая соединительная линия 15"/>
          <p:cNvCxnSpPr>
            <a:stCxn id="9" idx="7"/>
          </p:cNvCxnSpPr>
          <p:nvPr/>
        </p:nvCxnSpPr>
        <p:spPr>
          <a:xfrm rot="16200000" flipH="1">
            <a:off x="7122844" y="3550952"/>
            <a:ext cx="92362" cy="137824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 flipV="1">
            <a:off x="7858148" y="421481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>
            <a:stCxn id="21" idx="4"/>
            <a:endCxn id="10" idx="0"/>
          </p:cNvCxnSpPr>
          <p:nvPr/>
        </p:nvCxnSpPr>
        <p:spPr>
          <a:xfrm rot="5400000" flipH="1" flipV="1">
            <a:off x="7286644" y="3000372"/>
            <a:ext cx="1857388" cy="57150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 flipV="1">
            <a:off x="7358082" y="421481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>
            <a:stCxn id="9" idx="0"/>
            <a:endCxn id="23" idx="5"/>
          </p:cNvCxnSpPr>
          <p:nvPr/>
        </p:nvCxnSpPr>
        <p:spPr>
          <a:xfrm rot="5400000" flipH="1" flipV="1">
            <a:off x="5715008" y="2878420"/>
            <a:ext cx="2050778" cy="62201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 flipV="1">
            <a:off x="6929454" y="214311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8718884" y="2071678"/>
            <a:ext cx="4379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R</a:t>
            </a:r>
            <a:endParaRPr lang="ru-RU" sz="2800" b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8215338" y="4000504"/>
            <a:ext cx="3738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S</a:t>
            </a:r>
            <a:endParaRPr lang="ru-RU" sz="2800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6500826" y="1928802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P</a:t>
            </a:r>
            <a:endParaRPr lang="ru-RU" sz="2800" b="1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7429520" y="4357694"/>
            <a:ext cx="4555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N</a:t>
            </a:r>
            <a:endParaRPr lang="ru-RU" sz="2800" b="1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5143504" y="4214818"/>
            <a:ext cx="396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latin typeface="Cambria Math"/>
                <a:ea typeface="Cambria Math"/>
              </a:rPr>
              <a:t>𝛼</a:t>
            </a:r>
            <a:endParaRPr lang="ru-RU" sz="2800" b="1" dirty="0"/>
          </a:p>
        </p:txBody>
      </p:sp>
      <p:cxnSp>
        <p:nvCxnSpPr>
          <p:cNvPr id="59" name="Прямая соединительная линия 58"/>
          <p:cNvCxnSpPr>
            <a:stCxn id="9" idx="6"/>
            <a:endCxn id="10" idx="1"/>
          </p:cNvCxnSpPr>
          <p:nvPr/>
        </p:nvCxnSpPr>
        <p:spPr>
          <a:xfrm flipV="1">
            <a:off x="6500826" y="2336506"/>
            <a:ext cx="1949750" cy="180687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stCxn id="22" idx="6"/>
          </p:cNvCxnSpPr>
          <p:nvPr/>
        </p:nvCxnSpPr>
        <p:spPr>
          <a:xfrm flipV="1">
            <a:off x="7500958" y="2714620"/>
            <a:ext cx="1643042" cy="157163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3" name="Прямоугольник 72"/>
          <p:cNvSpPr/>
          <p:nvPr/>
        </p:nvSpPr>
        <p:spPr>
          <a:xfrm>
            <a:off x="5643570" y="2214554"/>
            <a:ext cx="380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latin typeface="Cambria Math"/>
                <a:ea typeface="Cambria Math"/>
              </a:rPr>
              <a:t>β</a:t>
            </a:r>
            <a:endParaRPr lang="ru-RU" sz="28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214282" y="2500306"/>
            <a:ext cx="50720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Проведемо  площину </a:t>
            </a:r>
            <a:r>
              <a:rPr lang="el-GR" sz="2400" dirty="0" smtClean="0"/>
              <a:t>β</a:t>
            </a:r>
            <a:r>
              <a:rPr lang="uk-UA" sz="2400" dirty="0" smtClean="0"/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прямі </a:t>
            </a:r>
            <a:r>
              <a:rPr lang="en-US" sz="2400" b="1" i="1" dirty="0" smtClean="0">
                <a:latin typeface="Cambria Math"/>
                <a:ea typeface="Cambria Math"/>
              </a:rPr>
              <a:t>TP </a:t>
            </a:r>
            <a:r>
              <a:rPr lang="uk-UA" sz="24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Cambria Math"/>
                <a:ea typeface="Cambria Math"/>
              </a:rPr>
              <a:t>∥</a:t>
            </a:r>
            <a:r>
              <a:rPr lang="uk-UA" sz="2400" b="1" dirty="0" smtClean="0">
                <a:latin typeface="Cambria Math"/>
                <a:ea typeface="Cambria Math"/>
              </a:rPr>
              <a:t> </a:t>
            </a:r>
            <a:r>
              <a:rPr lang="en-US" sz="2400" b="1" i="1" dirty="0">
                <a:latin typeface="Cambria Math"/>
                <a:ea typeface="Cambria Math"/>
              </a:rPr>
              <a:t>SR</a:t>
            </a:r>
            <a:r>
              <a:rPr lang="uk-UA" sz="2400" b="1" i="1" dirty="0">
                <a:latin typeface="Cambria Math"/>
                <a:ea typeface="Cambria Math"/>
              </a:rPr>
              <a:t> </a:t>
            </a:r>
            <a:r>
              <a:rPr lang="en-US" sz="24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.  </a:t>
            </a:r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Чи можемо це зробити?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endParaRPr lang="ru-RU" sz="2400" dirty="0">
              <a:latin typeface="Cambria Math"/>
              <a:ea typeface="Cambria Math"/>
            </a:endParaRPr>
          </a:p>
        </p:txBody>
      </p:sp>
      <p:sp>
        <p:nvSpPr>
          <p:cNvPr id="30" name="Овал 29"/>
          <p:cNvSpPr/>
          <p:nvPr/>
        </p:nvSpPr>
        <p:spPr>
          <a:xfrm flipV="1">
            <a:off x="8001024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8215338" y="3429000"/>
            <a:ext cx="5196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М</a:t>
            </a:r>
            <a:endParaRPr lang="ru-RU" sz="2800" b="1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837354"/>
            <a:ext cx="8143932" cy="1133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Прямоугольник 31"/>
          <p:cNvSpPr/>
          <p:nvPr/>
        </p:nvSpPr>
        <p:spPr>
          <a:xfrm>
            <a:off x="214282" y="4286256"/>
            <a:ext cx="45005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∆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SNM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∾ ∆</a:t>
            </a:r>
            <a:r>
              <a:rPr lang="en-US" sz="2400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STR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Поясніть чому.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0" y="1928802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Запитання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57158" y="3786190"/>
            <a:ext cx="2191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N</a:t>
            </a:r>
            <a:r>
              <a:rPr lang="uk-UA" sz="2400" dirty="0" smtClean="0"/>
              <a:t> </a:t>
            </a:r>
            <a:r>
              <a:rPr lang="en-US" sz="2800" i="1" dirty="0" smtClean="0">
                <a:latin typeface="Cambria Math"/>
                <a:ea typeface="Cambria Math"/>
              </a:rPr>
              <a:t>∊ </a:t>
            </a:r>
            <a:r>
              <a:rPr lang="en-US" sz="2800" b="1" i="1" dirty="0" smtClean="0">
                <a:latin typeface="Cambria Math"/>
                <a:ea typeface="Cambria Math"/>
              </a:rPr>
              <a:t>TS.</a:t>
            </a:r>
            <a:r>
              <a:rPr lang="uk-UA" sz="2800" b="1" i="1" dirty="0" smtClean="0">
                <a:latin typeface="Cambria Math"/>
                <a:ea typeface="Cambria Math"/>
              </a:rPr>
              <a:t> </a:t>
            </a:r>
            <a:r>
              <a:rPr lang="uk-UA" sz="2400" dirty="0" smtClean="0">
                <a:latin typeface="Cambria Math"/>
                <a:ea typeface="Cambria Math"/>
              </a:rPr>
              <a:t>Чому?</a:t>
            </a:r>
            <a:endParaRPr lang="ru-RU" sz="28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214282" y="3286124"/>
            <a:ext cx="53800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i="1" dirty="0">
                <a:solidFill>
                  <a:prstClr val="black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TS </a:t>
            </a:r>
            <a:r>
              <a:rPr lang="uk-UA" sz="2400" b="1" i="1" dirty="0">
                <a:solidFill>
                  <a:prstClr val="black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– 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пряма перетину площин.</a:t>
            </a:r>
            <a:r>
              <a:rPr lang="en-US" sz="2400" dirty="0">
                <a:solidFill>
                  <a:prstClr val="black"/>
                </a:solidFill>
                <a:latin typeface="Cambria Math"/>
                <a:ea typeface="Cambria Math"/>
              </a:rPr>
              <a:t> </a:t>
            </a:r>
            <a:r>
              <a:rPr lang="uk-UA" sz="2400" dirty="0">
                <a:solidFill>
                  <a:prstClr val="black"/>
                </a:solidFill>
                <a:latin typeface="Cambria Math"/>
                <a:ea typeface="Cambria Math"/>
              </a:rPr>
              <a:t>Чому?</a:t>
            </a:r>
            <a:endParaRPr lang="ru-RU" sz="2400" dirty="0">
              <a:solidFill>
                <a:prstClr val="black"/>
              </a:solidFill>
            </a:endParaRPr>
          </a:p>
        </p:txBody>
      </p:sp>
      <p:graphicFrame>
        <p:nvGraphicFramePr>
          <p:cNvPr id="4101" name="Object 3"/>
          <p:cNvGraphicFramePr>
            <a:graphicFrameLocks noChangeAspect="1"/>
          </p:cNvGraphicFramePr>
          <p:nvPr/>
        </p:nvGraphicFramePr>
        <p:xfrm>
          <a:off x="469900" y="5286375"/>
          <a:ext cx="1668463" cy="876300"/>
        </p:xfrm>
        <a:graphic>
          <a:graphicData uri="http://schemas.openxmlformats.org/presentationml/2006/ole">
            <p:oleObj spid="_x0000_s4101" name="Equation" r:id="rId4" imgW="749160" imgH="393480" progId="Equation.3">
              <p:embed/>
            </p:oleObj>
          </a:graphicData>
        </a:graphic>
      </p:graphicFrame>
      <p:sp>
        <p:nvSpPr>
          <p:cNvPr id="44" name="Прямоугольник 43"/>
          <p:cNvSpPr/>
          <p:nvPr/>
        </p:nvSpPr>
        <p:spPr>
          <a:xfrm>
            <a:off x="214282" y="4786322"/>
            <a:ext cx="45005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Чи вірно складена пропорція?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571472" y="5786454"/>
            <a:ext cx="500066" cy="4286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1428728" y="5286388"/>
            <a:ext cx="500066" cy="4286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214282" y="6000768"/>
            <a:ext cx="593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ST</a:t>
            </a:r>
            <a:endParaRPr lang="ru-RU" sz="2800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1928794" y="5072074"/>
            <a:ext cx="593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SR</a:t>
            </a:r>
            <a:endParaRPr lang="ru-RU" sz="2800" dirty="0"/>
          </a:p>
        </p:txBody>
      </p:sp>
      <p:graphicFrame>
        <p:nvGraphicFramePr>
          <p:cNvPr id="4102" name="Object 3"/>
          <p:cNvGraphicFramePr>
            <a:graphicFrameLocks noChangeAspect="1"/>
          </p:cNvGraphicFramePr>
          <p:nvPr/>
        </p:nvGraphicFramePr>
        <p:xfrm>
          <a:off x="2571736" y="5786454"/>
          <a:ext cx="1611313" cy="876300"/>
        </p:xfrm>
        <a:graphic>
          <a:graphicData uri="http://schemas.openxmlformats.org/presentationml/2006/ole">
            <p:oleObj spid="_x0000_s4102" name="Equation" r:id="rId5" imgW="723600" imgH="393480" progId="Equation.3">
              <p:embed/>
            </p:oleObj>
          </a:graphicData>
        </a:graphic>
      </p:graphicFrame>
      <p:sp>
        <p:nvSpPr>
          <p:cNvPr id="52" name="Прямоугольник 51"/>
          <p:cNvSpPr/>
          <p:nvPr/>
        </p:nvSpPr>
        <p:spPr>
          <a:xfrm>
            <a:off x="3000364" y="5214950"/>
            <a:ext cx="47149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Нехай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TN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х,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тоді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SN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10 - x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857752" y="5786454"/>
            <a:ext cx="4000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Назвіть відповідь до задачі.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6500826" y="6215082"/>
            <a:ext cx="12858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см.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22" grpId="0" animBg="1"/>
      <p:bldP spid="42" grpId="0"/>
      <p:bldP spid="73" grpId="0"/>
      <p:bldP spid="74" grpId="0"/>
      <p:bldP spid="30" grpId="0" animBg="1"/>
      <p:bldP spid="34" grpId="0"/>
      <p:bldP spid="32" grpId="0"/>
      <p:bldP spid="33" grpId="0"/>
      <p:bldP spid="38" grpId="0"/>
      <p:bldP spid="43" grpId="0"/>
      <p:bldP spid="44" grpId="0"/>
      <p:bldP spid="49" grpId="0"/>
      <p:bldP spid="50" grpId="0"/>
      <p:bldP spid="52" grpId="0"/>
      <p:bldP spid="53" grpId="0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581772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Як ви думаєте …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85860"/>
            <a:ext cx="87868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можливо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пряма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α iснувала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 пряма,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прямiй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4643438" y="3214686"/>
            <a:ext cx="3857620" cy="857256"/>
          </a:xfrm>
          <a:prstGeom prst="parallelogram">
            <a:avLst>
              <a:gd name="adj" fmla="val 5810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6715140" y="1643050"/>
            <a:ext cx="1949750" cy="180687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6072198" y="3500438"/>
            <a:ext cx="642942" cy="571504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5572132" y="4071942"/>
            <a:ext cx="520990" cy="50006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 flipV="1">
            <a:off x="6643702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6715140" y="3214686"/>
            <a:ext cx="1000132" cy="85725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357158" y="2071678"/>
            <a:ext cx="85011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Пряма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паралельна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площинi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iснує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площинi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α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пряма,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паралельна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прямiй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643570" y="2714620"/>
            <a:ext cx="2857520" cy="158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Параллелограмм 22"/>
          <p:cNvSpPr/>
          <p:nvPr/>
        </p:nvSpPr>
        <p:spPr>
          <a:xfrm rot="2512021">
            <a:off x="990210" y="3788478"/>
            <a:ext cx="2048838" cy="1136118"/>
          </a:xfrm>
          <a:prstGeom prst="parallelogram">
            <a:avLst>
              <a:gd name="adj" fmla="val 5810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882481" y="3475181"/>
            <a:ext cx="1592560" cy="7143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1464447" y="4464851"/>
            <a:ext cx="357190" cy="1588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1393009" y="5036355"/>
            <a:ext cx="500066" cy="158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1928794" y="4286256"/>
            <a:ext cx="928694" cy="71438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11" grpId="0" animBg="1"/>
      <p:bldP spid="11" grpId="1" animBg="1"/>
      <p:bldP spid="17" grpId="0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581772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Як ви думаєте …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85860"/>
            <a:ext cx="87868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Прям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розм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щен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пряма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4929190" y="3500438"/>
            <a:ext cx="3857620" cy="857256"/>
          </a:xfrm>
          <a:prstGeom prst="parallelogram">
            <a:avLst>
              <a:gd name="adj" fmla="val 5810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5643570" y="3071810"/>
            <a:ext cx="2786082" cy="158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643570" y="2714620"/>
            <a:ext cx="2857520" cy="158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285720" y="2143116"/>
            <a:ext cx="47666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пряма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α паралельнi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7158" y="2714620"/>
            <a:ext cx="54107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пряма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α перетинаються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6572264" y="2071678"/>
            <a:ext cx="1949750" cy="180687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5929322" y="3929066"/>
            <a:ext cx="642942" cy="571504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5429256" y="4500570"/>
            <a:ext cx="520990" cy="50006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7786710" y="2000240"/>
            <a:ext cx="1949750" cy="180687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7143768" y="3857628"/>
            <a:ext cx="642942" cy="571504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6643702" y="4429132"/>
            <a:ext cx="520990" cy="50006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428596" y="3429000"/>
            <a:ext cx="43086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пряма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лежить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V="1">
            <a:off x="5429256" y="3571876"/>
            <a:ext cx="928694" cy="71438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7572396" y="3571876"/>
            <a:ext cx="928694" cy="71438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L -0.00173 0.1256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33333E-6 L -0.00087 -0.25139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19" grpId="0"/>
      <p:bldP spid="2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581772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Означення прямої, паралельної площині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1214422"/>
            <a:ext cx="80724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Пряма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вона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жодної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спільної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точки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786314" y="3714752"/>
            <a:ext cx="4000528" cy="1428760"/>
          </a:xfrm>
          <a:prstGeom prst="ellipse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4429124" y="3071810"/>
            <a:ext cx="4429156" cy="71438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28662" y="3000372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/>
              <a:t>a </a:t>
            </a:r>
            <a:r>
              <a:rPr lang="en-US" sz="3600" dirty="0" smtClean="0">
                <a:latin typeface="Cambria Math"/>
                <a:ea typeface="Cambria Math"/>
              </a:rPr>
              <a:t>∥ 𝛼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араллелограмм 18"/>
          <p:cNvSpPr/>
          <p:nvPr/>
        </p:nvSpPr>
        <p:spPr>
          <a:xfrm rot="9383260" flipV="1">
            <a:off x="4501969" y="4826942"/>
            <a:ext cx="5026893" cy="894342"/>
          </a:xfrm>
          <a:prstGeom prst="parallelogram">
            <a:avLst>
              <a:gd name="adj" fmla="val 0"/>
            </a:avLst>
          </a:prstGeom>
          <a:solidFill>
            <a:srgbClr val="FFFF00">
              <a:alpha val="32000"/>
            </a:srgb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581772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Ознака паралельності прямої і площини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1214422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Теорема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пряма, яка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якій-небудь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прямій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то вона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2714620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Cambria Math"/>
                <a:ea typeface="Cambria Math"/>
                <a:cs typeface="Times New Roman" pitchFamily="18" charset="0"/>
              </a:rPr>
              <a:t>⊄𝛼, </a:t>
            </a:r>
            <a:r>
              <a:rPr lang="en-US" sz="2800" i="1" dirty="0" smtClean="0">
                <a:latin typeface="Cambria Math"/>
                <a:ea typeface="Cambria Math"/>
                <a:cs typeface="Times New Roman" pitchFamily="18" charset="0"/>
              </a:rPr>
              <a:t>b</a:t>
            </a:r>
            <a:r>
              <a:rPr lang="en-US" sz="2800" dirty="0" smtClean="0">
                <a:latin typeface="Cambria Math"/>
                <a:ea typeface="Cambria Math"/>
                <a:cs typeface="Times New Roman" pitchFamily="18" charset="0"/>
              </a:rPr>
              <a:t> ⊂𝛼, </a:t>
            </a:r>
            <a:r>
              <a:rPr lang="en-US" sz="2800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a </a:t>
            </a:r>
            <a:r>
              <a:rPr lang="en-US" sz="2800" dirty="0" smtClean="0">
                <a:latin typeface="Cambria Math"/>
                <a:ea typeface="Cambria Math"/>
                <a:cs typeface="Times New Roman" pitchFamily="18" charset="0"/>
              </a:rPr>
              <a:t>∥ </a:t>
            </a:r>
            <a:r>
              <a:rPr lang="en-US" sz="2800" i="1" dirty="0" smtClean="0">
                <a:latin typeface="Cambria Math"/>
                <a:ea typeface="Cambria Math"/>
                <a:cs typeface="Times New Roman" pitchFamily="18" charset="0"/>
              </a:rPr>
              <a:t>b.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3214686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Довести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a </a:t>
            </a:r>
            <a:r>
              <a:rPr lang="en-US" sz="2800" dirty="0" smtClean="0">
                <a:latin typeface="Cambria Math"/>
                <a:ea typeface="Cambria Math"/>
                <a:cs typeface="Times New Roman" pitchFamily="18" charset="0"/>
              </a:rPr>
              <a:t>∥ 𝛼</a:t>
            </a:r>
            <a:r>
              <a:rPr lang="uk-UA" sz="2800" dirty="0" smtClean="0">
                <a:latin typeface="Cambria Math"/>
                <a:ea typeface="Cambria Math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4500562" y="4214818"/>
            <a:ext cx="4357686" cy="1714512"/>
          </a:xfrm>
          <a:prstGeom prst="parallelogram">
            <a:avLst>
              <a:gd name="adj" fmla="val 5810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6143636" y="3214686"/>
            <a:ext cx="1928826" cy="85725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214942" y="4286256"/>
            <a:ext cx="3214710" cy="157163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357818" y="4714884"/>
            <a:ext cx="396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latin typeface="Cambria Math"/>
                <a:ea typeface="Cambria Math"/>
              </a:rPr>
              <a:t>𝛼</a:t>
            </a:r>
            <a:endParaRPr lang="ru-RU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928794" y="3357562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Доведення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5720" y="3786190"/>
            <a:ext cx="42862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Проведемо  площину </a:t>
            </a:r>
            <a:r>
              <a:rPr lang="el-GR" sz="2400" dirty="0" smtClean="0"/>
              <a:t>β</a:t>
            </a:r>
            <a:r>
              <a:rPr lang="uk-UA" sz="2400" dirty="0" smtClean="0"/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прямі </a:t>
            </a:r>
            <a:r>
              <a:rPr lang="en-US" sz="2400" b="1" i="1" dirty="0" smtClean="0">
                <a:latin typeface="Cambria Math"/>
                <a:ea typeface="Cambria Math"/>
              </a:rPr>
              <a:t>b</a:t>
            </a:r>
            <a:r>
              <a:rPr lang="uk-UA" sz="2400" b="1" i="1" dirty="0" smtClean="0">
                <a:latin typeface="Cambria Math"/>
                <a:ea typeface="Cambria Math"/>
              </a:rPr>
              <a:t> </a:t>
            </a:r>
            <a:r>
              <a:rPr lang="en-US" sz="2400" b="1" dirty="0" smtClean="0">
                <a:latin typeface="Cambria Math"/>
                <a:ea typeface="Cambria Math"/>
              </a:rPr>
              <a:t>∥</a:t>
            </a:r>
            <a:r>
              <a:rPr lang="uk-UA" sz="2400" b="1" dirty="0" smtClean="0">
                <a:latin typeface="Cambria Math"/>
                <a:ea typeface="Cambria Math"/>
              </a:rPr>
              <a:t> </a:t>
            </a:r>
            <a:r>
              <a:rPr lang="uk-UA" sz="24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а. </a:t>
            </a:r>
            <a:r>
              <a:rPr lang="en-US" sz="2400" dirty="0" smtClean="0">
                <a:latin typeface="Cambria Math"/>
                <a:ea typeface="Cambria Math"/>
              </a:rPr>
              <a:t> 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uk-UA" sz="2400" dirty="0" smtClean="0"/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араллелограмм 14"/>
          <p:cNvSpPr/>
          <p:nvPr/>
        </p:nvSpPr>
        <p:spPr>
          <a:xfrm rot="9166105" flipV="1">
            <a:off x="3856939" y="2929540"/>
            <a:ext cx="5056346" cy="2232918"/>
          </a:xfrm>
          <a:prstGeom prst="parallelogram">
            <a:avLst>
              <a:gd name="adj" fmla="val 0"/>
            </a:avLst>
          </a:prstGeom>
          <a:solidFill>
            <a:srgbClr val="FFFF00">
              <a:alpha val="32000"/>
            </a:srgb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7572396" y="2428868"/>
            <a:ext cx="380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latin typeface="Cambria Math"/>
                <a:ea typeface="Cambria Math"/>
              </a:rPr>
              <a:t>β</a:t>
            </a:r>
            <a:endParaRPr lang="ru-RU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857884" y="2643182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/>
              <a:t>а</a:t>
            </a:r>
            <a:endParaRPr lang="ru-RU" sz="3200" b="1" i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8143900" y="4357694"/>
            <a:ext cx="377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Cambria Math"/>
                <a:ea typeface="Cambria Math"/>
              </a:rPr>
              <a:t>b</a:t>
            </a:r>
            <a:endParaRPr lang="ru-RU" sz="2800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979613" y="4103688"/>
          <a:ext cx="2078037" cy="652462"/>
        </p:xfrm>
        <a:graphic>
          <a:graphicData uri="http://schemas.openxmlformats.org/presentationml/2006/ole">
            <p:oleObj spid="_x0000_s6146" name="Equation" r:id="rId3" imgW="647640" imgH="20304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57158" y="4643446"/>
            <a:ext cx="42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Припустимо, що</a:t>
            </a:r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   </a:t>
            </a:r>
            <a:r>
              <a:rPr lang="en-US" sz="2400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a </a:t>
            </a:r>
            <a:r>
              <a:rPr lang="uk-UA" sz="32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∦</a:t>
            </a:r>
            <a:r>
              <a:rPr lang="uk-UA" sz="2400" b="1" i="1" dirty="0" smtClean="0">
                <a:latin typeface="Cambria Math"/>
                <a:ea typeface="Cambria Math"/>
              </a:rPr>
              <a:t> </a:t>
            </a:r>
            <a:r>
              <a:rPr lang="uk-UA" sz="32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𝛼 </a:t>
            </a:r>
            <a:r>
              <a:rPr lang="en-US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27025" y="5143512"/>
          <a:ext cx="2239963" cy="571488"/>
        </p:xfrm>
        <a:graphic>
          <a:graphicData uri="http://schemas.openxmlformats.org/presentationml/2006/ole">
            <p:oleObj spid="_x0000_s6147" name="Equation" r:id="rId4" imgW="698400" imgH="177480" progId="Equation.3">
              <p:embed/>
            </p:oleObj>
          </a:graphicData>
        </a:graphic>
      </p:graphicFrame>
      <p:sp>
        <p:nvSpPr>
          <p:cNvPr id="27" name="Дуга 26"/>
          <p:cNvSpPr/>
          <p:nvPr/>
        </p:nvSpPr>
        <p:spPr>
          <a:xfrm rot="15949577">
            <a:off x="5070230" y="4042494"/>
            <a:ext cx="3473355" cy="3242342"/>
          </a:xfrm>
          <a:prstGeom prst="arc">
            <a:avLst>
              <a:gd name="adj1" fmla="val 16022359"/>
              <a:gd name="adj2" fmla="val 2089825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 flipV="1">
            <a:off x="5143504" y="5786454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5429256" y="5572140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/>
              <a:t>М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/>
      <p:bldP spid="6" grpId="0"/>
      <p:bldP spid="7" grpId="0" animBg="1"/>
      <p:bldP spid="12" grpId="0"/>
      <p:bldP spid="13" grpId="0"/>
      <p:bldP spid="14" grpId="0"/>
      <p:bldP spid="15" grpId="0" animBg="1"/>
      <p:bldP spid="16" grpId="0"/>
      <p:bldP spid="17" grpId="0"/>
      <p:bldP spid="18" grpId="0"/>
      <p:bldP spid="21" grpId="0"/>
      <p:bldP spid="27" grpId="0" animBg="1"/>
      <p:bldP spid="28" grpId="0" animBg="1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err="1" smtClean="0"/>
              <a:t>Спосіб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доведення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від</a:t>
            </a:r>
            <a:r>
              <a:rPr lang="ru-RU" sz="4000" b="1" dirty="0" smtClean="0"/>
              <a:t> супротивного</a:t>
            </a:r>
            <a:endParaRPr lang="ru-RU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1500174"/>
            <a:ext cx="821537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робимо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припущення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протилежне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тому,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треба довести;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міркуваннями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доходимо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висновку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суперечить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доводиться,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аксіом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доведеній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теоремі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припущенню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робимо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висновок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наше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припущення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неправильне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 тому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правильним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треба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довести.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391</TotalTime>
  <Words>614</Words>
  <Application>Microsoft Office PowerPoint</Application>
  <PresentationFormat>Экран (4:3)</PresentationFormat>
  <Paragraphs>85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Поток</vt:lpstr>
      <vt:lpstr>Equation</vt:lpstr>
      <vt:lpstr>Паралельність прямої і площини</vt:lpstr>
      <vt:lpstr>Перевірка домашньої роботи</vt:lpstr>
      <vt:lpstr>Перевірка домашньої роботи</vt:lpstr>
      <vt:lpstr>Перевірка домашньої роботи</vt:lpstr>
      <vt:lpstr>Як ви думаєте …</vt:lpstr>
      <vt:lpstr>Як ви думаєте …</vt:lpstr>
      <vt:lpstr>Означення прямої, паралельної площині</vt:lpstr>
      <vt:lpstr>Ознака паралельності прямої і площини</vt:lpstr>
      <vt:lpstr>Спосіб доведення від супротивного</vt:lpstr>
      <vt:lpstr>Наслідки з теореми</vt:lpstr>
      <vt:lpstr>Висновки</vt:lpstr>
      <vt:lpstr>  СПИСОК ВИКОРИСТАНИХ ДЖЕРЕЛ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Паралельність прямої і площини</dc:title>
  <dc:creator>Admin</dc:creator>
  <cp:lastModifiedBy>Admin</cp:lastModifiedBy>
  <cp:revision>39</cp:revision>
  <dcterms:created xsi:type="dcterms:W3CDTF">2014-11-04T07:12:22Z</dcterms:created>
  <dcterms:modified xsi:type="dcterms:W3CDTF">2014-11-05T03:04:43Z</dcterms:modified>
</cp:coreProperties>
</file>